
<file path=[Content_Types].xml><?xml version="1.0" encoding="utf-8"?>
<Types xmlns="http://schemas.openxmlformats.org/package/2006/content-types">
  <Default Extension="bin" ContentType="application/vnd.openxmlformats-officedocument.oleObject"/>
  <Default Extension="vsd" ContentType="application/vnd.visio"/>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57" r:id="rId3"/>
    <p:sldId id="258" r:id="rId4"/>
    <p:sldId id="259" r:id="rId5"/>
    <p:sldId id="260" r:id="rId6"/>
    <p:sldId id="261" r:id="rId7"/>
    <p:sldId id="262" r:id="rId8"/>
    <p:sldId id="263" r:id="rId9"/>
    <p:sldId id="264" r:id="rId10"/>
    <p:sldId id="29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4" d="100"/>
          <a:sy n="94" d="100"/>
        </p:scale>
        <p:origin x="22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3449341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354465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75723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181892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8479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4043575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2663177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119858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389584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1BFA2E-B377-499B-839D-F9AF1D27347E}" type="datetimeFigureOut">
              <a:rPr lang="es-CO" smtClean="0"/>
              <a:t>18/08/2016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3152246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1BFA2E-B377-499B-839D-F9AF1D27347E}" type="datetimeFigureOut">
              <a:rPr lang="es-CO" smtClean="0"/>
              <a:t>18/08/2016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2468769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1BFA2E-B377-499B-839D-F9AF1D27347E}" type="datetimeFigureOut">
              <a:rPr lang="es-CO" smtClean="0"/>
              <a:t>18/08/2016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318874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1BFA2E-B377-499B-839D-F9AF1D27347E}" type="datetimeFigureOut">
              <a:rPr lang="es-CO" smtClean="0"/>
              <a:t>18/08/2016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13412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1BFA2E-B377-499B-839D-F9AF1D27347E}" type="datetimeFigureOut">
              <a:rPr lang="es-CO" smtClean="0"/>
              <a:t>18/08/2016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2384738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1BFA2E-B377-499B-839D-F9AF1D27347E}" type="datetimeFigureOut">
              <a:rPr lang="es-CO" smtClean="0"/>
              <a:t>18/08/2016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515670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1BFA2E-B377-499B-839D-F9AF1D27347E}" type="datetimeFigureOut">
              <a:rPr lang="es-CO" smtClean="0"/>
              <a:t>18/08/2016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EE809D4-A925-4C7A-8C47-0BB18BA41F8B}" type="slidenum">
              <a:rPr lang="es-CO" smtClean="0"/>
              <a:t>‹#›</a:t>
            </a:fld>
            <a:endParaRPr lang="es-CO"/>
          </a:p>
        </p:txBody>
      </p:sp>
    </p:spTree>
    <p:extLst>
      <p:ext uri="{BB962C8B-B14F-4D97-AF65-F5344CB8AC3E}">
        <p14:creationId xmlns:p14="http://schemas.microsoft.com/office/powerpoint/2010/main" val="124678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1BFA2E-B377-499B-839D-F9AF1D27347E}" type="datetimeFigureOut">
              <a:rPr lang="es-CO" smtClean="0"/>
              <a:t>18/08/2016</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EE809D4-A925-4C7A-8C47-0BB18BA41F8B}" type="slidenum">
              <a:rPr lang="es-CO" smtClean="0"/>
              <a:t>‹#›</a:t>
            </a:fld>
            <a:endParaRPr lang="es-CO"/>
          </a:p>
        </p:txBody>
      </p:sp>
    </p:spTree>
    <p:extLst>
      <p:ext uri="{BB962C8B-B14F-4D97-AF65-F5344CB8AC3E}">
        <p14:creationId xmlns:p14="http://schemas.microsoft.com/office/powerpoint/2010/main" val="3632850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2.wmf"/><Relationship Id="rId4" Type="http://schemas.openxmlformats.org/officeDocument/2006/relationships/oleObject" Target="../embeddings/Microsoft_Visio_2003-2010_Drawing1.vsd"/></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3.wmf"/><Relationship Id="rId4" Type="http://schemas.openxmlformats.org/officeDocument/2006/relationships/oleObject" Target="../embeddings/Microsoft_Visio_2003-2010_Drawing2.vsd"/></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029" dirty="0" smtClean="0"/>
              <a:t>PRESSURE</a:t>
            </a:r>
            <a:endParaRPr lang="es-CO" dirty="0"/>
          </a:p>
        </p:txBody>
      </p:sp>
      <p:sp>
        <p:nvSpPr>
          <p:cNvPr id="3" name="Subtitle 2"/>
          <p:cNvSpPr>
            <a:spLocks noGrp="1"/>
          </p:cNvSpPr>
          <p:nvPr>
            <p:ph type="subTitle" idx="1"/>
          </p:nvPr>
        </p:nvSpPr>
        <p:spPr/>
        <p:txBody>
          <a:bodyPr>
            <a:normAutofit/>
          </a:bodyPr>
          <a:lstStyle/>
          <a:p>
            <a:endParaRPr lang="en-029" sz="2800" dirty="0" smtClean="0"/>
          </a:p>
        </p:txBody>
      </p:sp>
      <p:sp>
        <p:nvSpPr>
          <p:cNvPr id="4" name="TextBox 3"/>
          <p:cNvSpPr txBox="1"/>
          <p:nvPr/>
        </p:nvSpPr>
        <p:spPr>
          <a:xfrm>
            <a:off x="7028825" y="5147732"/>
            <a:ext cx="2245178" cy="646331"/>
          </a:xfrm>
          <a:prstGeom prst="rect">
            <a:avLst/>
          </a:prstGeom>
          <a:noFill/>
        </p:spPr>
        <p:txBody>
          <a:bodyPr wrap="square" rtlCol="0">
            <a:spAutoFit/>
          </a:bodyPr>
          <a:lstStyle/>
          <a:p>
            <a:pPr algn="r"/>
            <a:r>
              <a:rPr lang="en-029" dirty="0" smtClean="0"/>
              <a:t>JD</a:t>
            </a:r>
            <a:endParaRPr lang="en-029" dirty="0" smtClean="0"/>
          </a:p>
          <a:p>
            <a:pPr algn="r"/>
            <a:r>
              <a:rPr lang="en-029" dirty="0" smtClean="0"/>
              <a:t>JULIO 2016</a:t>
            </a:r>
            <a:endParaRPr lang="es-CO" dirty="0"/>
          </a:p>
        </p:txBody>
      </p:sp>
    </p:spTree>
    <p:extLst>
      <p:ext uri="{BB962C8B-B14F-4D97-AF65-F5344CB8AC3E}">
        <p14:creationId xmlns:p14="http://schemas.microsoft.com/office/powerpoint/2010/main" val="2430146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ABSOLUTE PRESSURE: </a:t>
            </a:r>
            <a:r>
              <a:rPr lang="en-029" sz="2800" dirty="0"/>
              <a:t>EXAMPLE.</a:t>
            </a:r>
            <a:endParaRPr lang="es-CO" dirty="0"/>
          </a:p>
        </p:txBody>
      </p:sp>
      <p:sp>
        <p:nvSpPr>
          <p:cNvPr id="3" name="Content Placeholder 2"/>
          <p:cNvSpPr>
            <a:spLocks noGrp="1"/>
          </p:cNvSpPr>
          <p:nvPr>
            <p:ph idx="1"/>
          </p:nvPr>
        </p:nvSpPr>
        <p:spPr/>
        <p:txBody>
          <a:bodyPr/>
          <a:lstStyle/>
          <a:p>
            <a:r>
              <a:rPr lang="en-US" dirty="0"/>
              <a:t>Example: Preheater ID fan, Gas temp. 350 </a:t>
            </a:r>
            <a:r>
              <a:rPr lang="en-US" dirty="0" err="1"/>
              <a:t>deg</a:t>
            </a:r>
            <a:r>
              <a:rPr lang="en-US" dirty="0"/>
              <a:t> C, distance between “A” and “B”, 70 m. specific gravity of the gas 1.4 kg/Nm3.</a:t>
            </a:r>
            <a:endParaRPr lang="es-CO" dirty="0"/>
          </a:p>
          <a:p>
            <a:pPr marL="0" indent="0">
              <a:buNone/>
            </a:pPr>
            <a:endParaRPr lang="es-CO" dirty="0"/>
          </a:p>
        </p:txBody>
      </p:sp>
      <p:pic>
        <p:nvPicPr>
          <p:cNvPr id="1433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20303" y="2669721"/>
            <a:ext cx="2517039" cy="395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53093" y="3916309"/>
            <a:ext cx="6167210" cy="369332"/>
          </a:xfrm>
          <a:prstGeom prst="rect">
            <a:avLst/>
          </a:prstGeom>
        </p:spPr>
        <p:txBody>
          <a:bodyPr wrap="square">
            <a:spAutoFit/>
          </a:bodyPr>
          <a:lstStyle/>
          <a:p>
            <a:pPr marL="457200" marR="0">
              <a:spcBef>
                <a:spcPts val="0"/>
              </a:spcBef>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Calculate the relative and absolute pressure at “A” and “B”</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289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STATIC PRESSURE:</a:t>
            </a:r>
            <a:endParaRPr lang="es-CO" dirty="0"/>
          </a:p>
        </p:txBody>
      </p:sp>
      <p:sp>
        <p:nvSpPr>
          <p:cNvPr id="3" name="Content Placeholder 2"/>
          <p:cNvSpPr>
            <a:spLocks noGrp="1"/>
          </p:cNvSpPr>
          <p:nvPr>
            <p:ph idx="1"/>
          </p:nvPr>
        </p:nvSpPr>
        <p:spPr/>
        <p:txBody>
          <a:bodyPr/>
          <a:lstStyle/>
          <a:p>
            <a:r>
              <a:rPr lang="en-US" u="sng" dirty="0"/>
              <a:t>D. -	Static pressure:</a:t>
            </a:r>
            <a:endParaRPr lang="es-CO" b="1" u="sng" dirty="0"/>
          </a:p>
          <a:p>
            <a:pPr algn="just"/>
            <a:r>
              <a:rPr lang="en-US" dirty="0"/>
              <a:t>All gases expand evenly in all directions. In a vessel where no movement is present, the pressure measured in any of its walls is the same. Because there is no movement, only static pressure is present.</a:t>
            </a:r>
            <a:endParaRPr lang="es-CO" dirty="0"/>
          </a:p>
          <a:p>
            <a:endParaRPr lang="es-CO" dirty="0"/>
          </a:p>
        </p:txBody>
      </p:sp>
    </p:spTree>
    <p:extLst>
      <p:ext uri="{BB962C8B-B14F-4D97-AF65-F5344CB8AC3E}">
        <p14:creationId xmlns:p14="http://schemas.microsoft.com/office/powerpoint/2010/main" val="3408807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DYNAMIC PRESSURE:</a:t>
            </a:r>
            <a:endParaRPr lang="es-CO" dirty="0"/>
          </a:p>
        </p:txBody>
      </p:sp>
      <p:sp>
        <p:nvSpPr>
          <p:cNvPr id="3" name="Content Placeholder 2"/>
          <p:cNvSpPr>
            <a:spLocks noGrp="1"/>
          </p:cNvSpPr>
          <p:nvPr>
            <p:ph idx="1"/>
          </p:nvPr>
        </p:nvSpPr>
        <p:spPr/>
        <p:txBody>
          <a:bodyPr/>
          <a:lstStyle/>
          <a:p>
            <a:r>
              <a:rPr lang="en-US" u="sng" dirty="0"/>
              <a:t>E. -	Velocity pressure or dynamic pressure:</a:t>
            </a:r>
            <a:endParaRPr lang="es-CO" b="1" u="sng" dirty="0"/>
          </a:p>
          <a:p>
            <a:pPr algn="just"/>
            <a:r>
              <a:rPr lang="en-US" dirty="0"/>
              <a:t>Velocity pressure is produced by the gas movement and it is the kinetic energy produced by the moving gas stream. In our applications in the cement plant we have mostly moving gases. The velocity pressure can be calculated as </a:t>
            </a:r>
            <a:r>
              <a:rPr lang="en-US" dirty="0" smtClean="0"/>
              <a:t>follows</a:t>
            </a:r>
          </a:p>
          <a:p>
            <a:pPr algn="just"/>
            <a:endParaRPr lang="es-CO" dirty="0"/>
          </a:p>
          <a:p>
            <a:endParaRPr lang="es-CO"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graphicFrame>
        <p:nvGraphicFramePr>
          <p:cNvPr id="5" name="Object 4"/>
          <p:cNvGraphicFramePr>
            <a:graphicFrameLocks noChangeAspect="1"/>
          </p:cNvGraphicFramePr>
          <p:nvPr>
            <p:extLst>
              <p:ext uri="{D42A27DB-BD31-4B8C-83A1-F6EECF244321}">
                <p14:modId xmlns:p14="http://schemas.microsoft.com/office/powerpoint/2010/main" val="983634607"/>
              </p:ext>
            </p:extLst>
          </p:nvPr>
        </p:nvGraphicFramePr>
        <p:xfrm>
          <a:off x="3796393" y="3785617"/>
          <a:ext cx="1317625" cy="593725"/>
        </p:xfrm>
        <a:graphic>
          <a:graphicData uri="http://schemas.openxmlformats.org/presentationml/2006/ole">
            <mc:AlternateContent xmlns:mc="http://schemas.openxmlformats.org/markup-compatibility/2006">
              <mc:Choice xmlns:v="urn:schemas-microsoft-com:vml" Requires="v">
                <p:oleObj spid="_x0000_s6176" name="Equation" r:id="rId3" imgW="1320800" imgH="596900" progId="Equation.3">
                  <p:embed/>
                </p:oleObj>
              </mc:Choice>
              <mc:Fallback>
                <p:oleObj name="Equation" r:id="rId3" imgW="1320800" imgH="596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6393" y="3785617"/>
                        <a:ext cx="1317625"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1537607" y="4609531"/>
            <a:ext cx="6096000" cy="2031325"/>
          </a:xfrm>
          <a:prstGeom prst="rect">
            <a:avLst/>
          </a:prstGeom>
        </p:spPr>
        <p:txBody>
          <a:bodyPr>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where the following symbols are used: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Vp</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 Velocity pressure (mm WC)</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 specific gravity (kg/m3)</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g	= gravity</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velocity pressure increases with the square of the velocity and proportional to the specific gravity.</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654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TOTAL PRESSURE:</a:t>
            </a:r>
            <a:endParaRPr lang="es-CO" dirty="0"/>
          </a:p>
        </p:txBody>
      </p:sp>
      <p:sp>
        <p:nvSpPr>
          <p:cNvPr id="3" name="Content Placeholder 2"/>
          <p:cNvSpPr>
            <a:spLocks noGrp="1"/>
          </p:cNvSpPr>
          <p:nvPr>
            <p:ph idx="1"/>
          </p:nvPr>
        </p:nvSpPr>
        <p:spPr/>
        <p:txBody>
          <a:bodyPr/>
          <a:lstStyle/>
          <a:p>
            <a:pPr marL="0" indent="0">
              <a:buNone/>
            </a:pPr>
            <a:endParaRPr lang="es-CO" dirty="0"/>
          </a:p>
        </p:txBody>
      </p:sp>
      <p:sp>
        <p:nvSpPr>
          <p:cNvPr id="4" name="Rectangle 2"/>
          <p:cNvSpPr>
            <a:spLocks noChangeArrowheads="1"/>
          </p:cNvSpPr>
          <p:nvPr/>
        </p:nvSpPr>
        <p:spPr bwMode="auto">
          <a:xfrm>
            <a:off x="911895" y="2215058"/>
            <a:ext cx="812754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s-CO" sz="1600" b="0" i="0" u="sng"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 -	Total pressure</a:t>
            </a:r>
            <a:endParaRPr kumimoji="0" lang="es-CO" altLang="es-CO"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s-CO"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a system with moving gases the total pressure is the sum of static pressure + velocity pressure</a:t>
            </a:r>
            <a:endParaRPr kumimoji="0" lang="es-CO" altLang="es-CO"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837197461"/>
              </p:ext>
            </p:extLst>
          </p:nvPr>
        </p:nvGraphicFramePr>
        <p:xfrm>
          <a:off x="3741766" y="3483594"/>
          <a:ext cx="1485900" cy="250825"/>
        </p:xfrm>
        <a:graphic>
          <a:graphicData uri="http://schemas.openxmlformats.org/presentationml/2006/ole">
            <mc:AlternateContent xmlns:mc="http://schemas.openxmlformats.org/markup-compatibility/2006">
              <mc:Choice xmlns:v="urn:schemas-microsoft-com:vml" Requires="v">
                <p:oleObj spid="_x0000_s7202" name="Equation" r:id="rId3" imgW="1485255" imgH="253890" progId="Equation.3">
                  <p:embed/>
                </p:oleObj>
              </mc:Choice>
              <mc:Fallback>
                <p:oleObj name="Equation" r:id="rId3" imgW="1485255" imgH="25389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1766" y="3483594"/>
                        <a:ext cx="1485900" cy="250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a:spLocks noChangeArrowheads="1"/>
          </p:cNvSpPr>
          <p:nvPr/>
        </p:nvSpPr>
        <p:spPr bwMode="auto">
          <a:xfrm>
            <a:off x="1645920" y="3993075"/>
            <a:ext cx="622478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s-CO"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a system without pressure losses the total pressure is constant. </a:t>
            </a:r>
            <a:endParaRPr kumimoji="0" lang="en-US" altLang="es-CO"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6927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EXAMPLES AND EXCERCISES:</a:t>
            </a:r>
            <a:endParaRPr lang="es-CO" dirty="0"/>
          </a:p>
        </p:txBody>
      </p:sp>
      <p:sp>
        <p:nvSpPr>
          <p:cNvPr id="3" name="Content Placeholder 2"/>
          <p:cNvSpPr>
            <a:spLocks noGrp="1"/>
          </p:cNvSpPr>
          <p:nvPr>
            <p:ph idx="1"/>
          </p:nvPr>
        </p:nvSpPr>
        <p:spPr/>
        <p:txBody>
          <a:bodyPr/>
          <a:lstStyle/>
          <a:p>
            <a:r>
              <a:rPr lang="en-US" u="sng" dirty="0"/>
              <a:t>G. - Examples and </a:t>
            </a:r>
            <a:r>
              <a:rPr lang="en-US" u="sng" dirty="0" smtClean="0"/>
              <a:t>exercises</a:t>
            </a:r>
            <a:endParaRPr lang="es-CO" dirty="0" smtClean="0"/>
          </a:p>
          <a:p>
            <a:pPr marL="0" indent="0">
              <a:buNone/>
            </a:pPr>
            <a:r>
              <a:rPr lang="en-US" u="sng" dirty="0" smtClean="0"/>
              <a:t/>
            </a:r>
            <a:br>
              <a:rPr lang="en-US" u="sng" dirty="0" smtClean="0"/>
            </a:br>
            <a:r>
              <a:rPr lang="en-US" dirty="0" smtClean="0"/>
              <a:t>Example:</a:t>
            </a:r>
            <a:endParaRPr lang="es-CO" dirty="0" smtClean="0"/>
          </a:p>
          <a:p>
            <a:r>
              <a:rPr lang="en-US" dirty="0" smtClean="0"/>
              <a:t>Assumption </a:t>
            </a:r>
            <a:r>
              <a:rPr lang="en-US" dirty="0"/>
              <a:t>no pressure losses</a:t>
            </a:r>
            <a:endParaRPr lang="es-CO" dirty="0"/>
          </a:p>
          <a:p>
            <a:r>
              <a:rPr lang="en-US" dirty="0"/>
              <a:t>Ductwork at the fan outlet, static pressure 100 mm WC</a:t>
            </a:r>
            <a:endParaRPr lang="es-CO" dirty="0"/>
          </a:p>
          <a:p>
            <a:r>
              <a:rPr lang="en-US" dirty="0"/>
              <a:t>Gas = Air under normal conditions.</a:t>
            </a:r>
            <a:endParaRPr lang="es-CO" dirty="0"/>
          </a:p>
          <a:p>
            <a:r>
              <a:rPr lang="en-US" dirty="0"/>
              <a:t>Area 1 = 1 m2, area 2 = 0.5 m2</a:t>
            </a:r>
            <a:endParaRPr lang="es-CO" dirty="0"/>
          </a:p>
          <a:p>
            <a:r>
              <a:rPr lang="en-US" dirty="0"/>
              <a:t>Gas volume: 1200 m3/h</a:t>
            </a:r>
            <a:endParaRPr lang="es-CO" dirty="0"/>
          </a:p>
          <a:p>
            <a:endParaRPr lang="es-CO" dirty="0"/>
          </a:p>
        </p:txBody>
      </p:sp>
    </p:spTree>
    <p:extLst>
      <p:ext uri="{BB962C8B-B14F-4D97-AF65-F5344CB8AC3E}">
        <p14:creationId xmlns:p14="http://schemas.microsoft.com/office/powerpoint/2010/main" val="4206046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a:xfrm>
            <a:off x="677334" y="2421846"/>
            <a:ext cx="8596668" cy="3880773"/>
          </a:xfrm>
        </p:spPr>
        <p:txBody>
          <a:bodyPr/>
          <a:lstStyle/>
          <a:p>
            <a:pPr marL="0" indent="0">
              <a:buNone/>
            </a:pPr>
            <a:endParaRPr lang="es-CO" dirty="0"/>
          </a:p>
        </p:txBody>
      </p:sp>
      <p:pic>
        <p:nvPicPr>
          <p:cNvPr id="81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9170" y="2421846"/>
            <a:ext cx="5498783" cy="3906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5665388" y="3622161"/>
            <a:ext cx="3608614" cy="1200329"/>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lines for static pressure and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lines for velocity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6164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Example:</a:t>
            </a:r>
            <a:endParaRPr lang="es-CO" dirty="0"/>
          </a:p>
          <a:p>
            <a:r>
              <a:rPr lang="en-US" dirty="0"/>
              <a:t>Assumption no pressure losses</a:t>
            </a:r>
            <a:endParaRPr lang="es-CO" dirty="0"/>
          </a:p>
          <a:p>
            <a:r>
              <a:rPr lang="en-US" dirty="0"/>
              <a:t>Ductwork at the fan outlet, static pressure 150 mm WC</a:t>
            </a:r>
            <a:endParaRPr lang="es-CO" dirty="0"/>
          </a:p>
          <a:p>
            <a:r>
              <a:rPr lang="en-US" dirty="0"/>
              <a:t>Gas = Air under normal conditions.</a:t>
            </a:r>
            <a:endParaRPr lang="es-CO" dirty="0"/>
          </a:p>
          <a:p>
            <a:r>
              <a:rPr lang="en-US" dirty="0"/>
              <a:t>Area 1 = 0.5 m2, area 2 = 1 m2</a:t>
            </a:r>
            <a:endParaRPr lang="es-CO" dirty="0"/>
          </a:p>
          <a:p>
            <a:r>
              <a:rPr lang="en-US" dirty="0"/>
              <a:t>Gas volume: 1200 m3/h</a:t>
            </a:r>
            <a:endParaRPr lang="es-CO" dirty="0"/>
          </a:p>
          <a:p>
            <a:endParaRPr lang="es-CO" dirty="0"/>
          </a:p>
        </p:txBody>
      </p:sp>
    </p:spTree>
    <p:extLst>
      <p:ext uri="{BB962C8B-B14F-4D97-AF65-F5344CB8AC3E}">
        <p14:creationId xmlns:p14="http://schemas.microsoft.com/office/powerpoint/2010/main" val="1543053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pPr marL="0" indent="0">
              <a:buNone/>
            </a:pPr>
            <a:endParaRPr lang="es-CO" dirty="0"/>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5127" y="2160589"/>
            <a:ext cx="4948876" cy="3880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96635" y="3740923"/>
            <a:ext cx="4331586" cy="923330"/>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lines for static pressure and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lines for velocity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445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pPr marL="0" indent="0">
              <a:buNone/>
            </a:pPr>
            <a:endParaRPr lang="es-CO" dirty="0"/>
          </a:p>
          <a:p>
            <a:r>
              <a:rPr lang="en-US" dirty="0"/>
              <a:t>Example:</a:t>
            </a:r>
            <a:endParaRPr lang="es-CO" dirty="0"/>
          </a:p>
          <a:p>
            <a:r>
              <a:rPr lang="en-US" dirty="0"/>
              <a:t>Assumption a. -	no pressure losses		b. - with pressure loss</a:t>
            </a:r>
            <a:endParaRPr lang="es-CO" dirty="0"/>
          </a:p>
          <a:p>
            <a:r>
              <a:rPr lang="en-US" dirty="0"/>
              <a:t>Ductwork at the fan inlet</a:t>
            </a:r>
            <a:endParaRPr lang="es-CO" dirty="0"/>
          </a:p>
          <a:p>
            <a:r>
              <a:rPr lang="en-US" dirty="0"/>
              <a:t>Gas = Air under normal conditions.</a:t>
            </a:r>
            <a:endParaRPr lang="es-CO" dirty="0"/>
          </a:p>
          <a:p>
            <a:r>
              <a:rPr lang="en-US" dirty="0"/>
              <a:t>Area 1 = 1 m2, area 2 = 0.5 m2</a:t>
            </a:r>
            <a:endParaRPr lang="es-CO" dirty="0"/>
          </a:p>
          <a:p>
            <a:r>
              <a:rPr lang="en-US" dirty="0"/>
              <a:t>Gas volume: 1200 m3/h</a:t>
            </a:r>
            <a:endParaRPr lang="es-CO" dirty="0"/>
          </a:p>
          <a:p>
            <a:endParaRPr lang="es-CO" dirty="0"/>
          </a:p>
        </p:txBody>
      </p:sp>
    </p:spTree>
    <p:extLst>
      <p:ext uri="{BB962C8B-B14F-4D97-AF65-F5344CB8AC3E}">
        <p14:creationId xmlns:p14="http://schemas.microsoft.com/office/powerpoint/2010/main" val="1138729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0756" y="2111603"/>
            <a:ext cx="48387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5072744" y="3400043"/>
            <a:ext cx="4103914" cy="923330"/>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lines for static pressure and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lines for velocity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371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BAROMETRIC PRESSURE:</a:t>
            </a:r>
            <a:endParaRPr lang="es-CO" dirty="0"/>
          </a:p>
        </p:txBody>
      </p:sp>
      <p:sp>
        <p:nvSpPr>
          <p:cNvPr id="3" name="Content Placeholder 2"/>
          <p:cNvSpPr>
            <a:spLocks noGrp="1"/>
          </p:cNvSpPr>
          <p:nvPr>
            <p:ph idx="1"/>
          </p:nvPr>
        </p:nvSpPr>
        <p:spPr/>
        <p:txBody>
          <a:bodyPr>
            <a:normAutofit fontScale="92500" lnSpcReduction="10000"/>
          </a:bodyPr>
          <a:lstStyle/>
          <a:p>
            <a:r>
              <a:rPr lang="en-US" u="sng" dirty="0"/>
              <a:t>A. -	Barometric pressure</a:t>
            </a:r>
            <a:endParaRPr lang="es-CO" b="1" u="sng" dirty="0"/>
          </a:p>
          <a:p>
            <a:pPr algn="just"/>
            <a:r>
              <a:rPr lang="en-US" dirty="0"/>
              <a:t>It is the weight of the air pressing on specific area and normally called atmosphere. It often is expressed in different units such as bar or </a:t>
            </a:r>
            <a:r>
              <a:rPr lang="en-US" dirty="0" err="1"/>
              <a:t>milibar</a:t>
            </a:r>
            <a:r>
              <a:rPr lang="en-US" dirty="0"/>
              <a:t>, kg/cm2, psi etc. In any case it is a force on a unit of area. This force also can be expressed by the height of some liquid such as mercury or water which then is mm or inches Hg (mercury), mm or inches WC (water column).</a:t>
            </a:r>
            <a:endParaRPr lang="es-CO" dirty="0"/>
          </a:p>
          <a:p>
            <a:pPr algn="just"/>
            <a:endParaRPr lang="es-CO" dirty="0"/>
          </a:p>
          <a:p>
            <a:pPr algn="just"/>
            <a:r>
              <a:rPr lang="en-US" dirty="0"/>
              <a:t>The height multiplied by the specific gravity of the liquid gives the height in water column. If that is expressed in mm the value is equal to pressure in kg/m2.</a:t>
            </a:r>
            <a:endParaRPr lang="es-CO" dirty="0"/>
          </a:p>
          <a:p>
            <a:pPr marL="0" indent="0" algn="just">
              <a:buNone/>
            </a:pPr>
            <a:r>
              <a:rPr lang="en-US" dirty="0"/>
              <a:t> </a:t>
            </a:r>
            <a:endParaRPr lang="es-CO" dirty="0"/>
          </a:p>
          <a:p>
            <a:pPr algn="just"/>
            <a:r>
              <a:rPr lang="en-US" dirty="0"/>
              <a:t>It is clear then, that the atmospheric pressure changes with altitude. The higher the location, the lower the weight of air that has to be supported by the surface, which means that the pressure is lower than it is on sea level.</a:t>
            </a:r>
            <a:endParaRPr lang="es-CO" dirty="0"/>
          </a:p>
        </p:txBody>
      </p:sp>
    </p:spTree>
    <p:extLst>
      <p:ext uri="{BB962C8B-B14F-4D97-AF65-F5344CB8AC3E}">
        <p14:creationId xmlns:p14="http://schemas.microsoft.com/office/powerpoint/2010/main" val="25073004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Example:</a:t>
            </a:r>
            <a:endParaRPr lang="es-CO" dirty="0"/>
          </a:p>
          <a:p>
            <a:r>
              <a:rPr lang="en-US" dirty="0"/>
              <a:t>Assumption a. - 	no pressure losses 		b. with pressure loss</a:t>
            </a:r>
            <a:endParaRPr lang="es-CO" dirty="0"/>
          </a:p>
          <a:p>
            <a:r>
              <a:rPr lang="en-US" dirty="0"/>
              <a:t>Ductwork at the fan inlet</a:t>
            </a:r>
            <a:endParaRPr lang="es-CO" dirty="0"/>
          </a:p>
          <a:p>
            <a:r>
              <a:rPr lang="en-US" dirty="0"/>
              <a:t>Gas = Air under normal conditions.</a:t>
            </a:r>
            <a:endParaRPr lang="es-CO" dirty="0"/>
          </a:p>
          <a:p>
            <a:r>
              <a:rPr lang="en-US" dirty="0"/>
              <a:t>Area 1 = 0.5 m2, area 2 = 1 m2</a:t>
            </a:r>
            <a:endParaRPr lang="es-CO" dirty="0"/>
          </a:p>
          <a:p>
            <a:r>
              <a:rPr lang="en-US" dirty="0"/>
              <a:t>Gas volume: 1200 m3/h</a:t>
            </a:r>
            <a:endParaRPr lang="es-CO" dirty="0"/>
          </a:p>
          <a:p>
            <a:endParaRPr lang="es-CO" dirty="0"/>
          </a:p>
        </p:txBody>
      </p:sp>
    </p:spTree>
    <p:extLst>
      <p:ext uri="{BB962C8B-B14F-4D97-AF65-F5344CB8AC3E}">
        <p14:creationId xmlns:p14="http://schemas.microsoft.com/office/powerpoint/2010/main" val="3370563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60589"/>
            <a:ext cx="506730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5317672" y="3506178"/>
            <a:ext cx="4095750" cy="923330"/>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lines for static pressure and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lines for velocity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617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Duct on the fan outlet side, static pressure 200 mm WC</a:t>
            </a:r>
            <a:endParaRPr lang="es-CO" dirty="0"/>
          </a:p>
          <a:p>
            <a:r>
              <a:rPr lang="en-US" dirty="0"/>
              <a:t>Gas: Air under normal conditions</a:t>
            </a:r>
            <a:endParaRPr lang="es-CO" dirty="0"/>
          </a:p>
          <a:p>
            <a:r>
              <a:rPr lang="en-US" dirty="0"/>
              <a:t>No pressure losses</a:t>
            </a:r>
            <a:endParaRPr lang="es-CO" dirty="0"/>
          </a:p>
          <a:p>
            <a:r>
              <a:rPr lang="en-US" dirty="0"/>
              <a:t>Fan static pressure 100 mm WC</a:t>
            </a:r>
            <a:endParaRPr lang="es-CO" dirty="0"/>
          </a:p>
          <a:p>
            <a:r>
              <a:rPr lang="en-US" dirty="0"/>
              <a:t>Gas velocity: 10 m/s</a:t>
            </a:r>
            <a:endParaRPr lang="es-CO" dirty="0"/>
          </a:p>
          <a:p>
            <a:pPr marL="0" indent="0">
              <a:buNone/>
            </a:pPr>
            <a:endParaRPr lang="es-CO" dirty="0"/>
          </a:p>
          <a:p>
            <a:endParaRPr lang="es-CO" dirty="0"/>
          </a:p>
        </p:txBody>
      </p:sp>
    </p:spTree>
    <p:extLst>
      <p:ext uri="{BB962C8B-B14F-4D97-AF65-F5344CB8AC3E}">
        <p14:creationId xmlns:p14="http://schemas.microsoft.com/office/powerpoint/2010/main" val="3031200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graphicFrame>
        <p:nvGraphicFramePr>
          <p:cNvPr id="5" name="Object 4"/>
          <p:cNvGraphicFramePr>
            <a:graphicFrameLocks noChangeAspect="1"/>
          </p:cNvGraphicFramePr>
          <p:nvPr>
            <p:extLst>
              <p:ext uri="{D42A27DB-BD31-4B8C-83A1-F6EECF244321}">
                <p14:modId xmlns:p14="http://schemas.microsoft.com/office/powerpoint/2010/main" val="1694961779"/>
              </p:ext>
            </p:extLst>
          </p:nvPr>
        </p:nvGraphicFramePr>
        <p:xfrm>
          <a:off x="677334" y="2168753"/>
          <a:ext cx="5608638" cy="3467100"/>
        </p:xfrm>
        <a:graphic>
          <a:graphicData uri="http://schemas.openxmlformats.org/presentationml/2006/ole">
            <mc:AlternateContent xmlns:mc="http://schemas.openxmlformats.org/markup-compatibility/2006">
              <mc:Choice xmlns:v="urn:schemas-microsoft-com:vml" Requires="v">
                <p:oleObj spid="_x0000_s12321" name="Visio" r:id="rId4" imgW="5984240" imgH="3698240" progId="Visio.Drawing.11">
                  <p:embed/>
                </p:oleObj>
              </mc:Choice>
              <mc:Fallback>
                <p:oleObj name="Visio" r:id="rId4" imgW="5984240" imgH="3698240"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334" y="2168753"/>
                        <a:ext cx="5608638" cy="346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677334" y="5568625"/>
            <a:ext cx="6096000" cy="961802"/>
          </a:xfrm>
          <a:prstGeom prst="rect">
            <a:avLst/>
          </a:prstGeom>
        </p:spPr>
        <p:txBody>
          <a:bodyPr>
            <a:spAutoFit/>
          </a:bodyPr>
          <a:lstStyle/>
          <a:p>
            <a:pPr algn="ctr">
              <a:spcBef>
                <a:spcPts val="600"/>
              </a:spcBef>
              <a:spcAft>
                <a:spcPts val="300"/>
              </a:spcAft>
            </a:pPr>
            <a:r>
              <a:rPr lang="en-US" b="1" u="none" strike="noStrike" kern="1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b="1" u="sng" kern="14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different height of water </a:t>
            </a: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columne</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according to the indicated measurements.</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3951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Duct on the fan inlet side</a:t>
            </a:r>
            <a:endParaRPr lang="es-CO" dirty="0"/>
          </a:p>
          <a:p>
            <a:r>
              <a:rPr lang="en-US" dirty="0"/>
              <a:t>Gas: Air under normal conditions</a:t>
            </a:r>
            <a:endParaRPr lang="es-CO" dirty="0"/>
          </a:p>
          <a:p>
            <a:r>
              <a:rPr lang="en-US" dirty="0"/>
              <a:t>No pressure losses</a:t>
            </a:r>
            <a:endParaRPr lang="es-CO" dirty="0"/>
          </a:p>
          <a:p>
            <a:r>
              <a:rPr lang="en-US" dirty="0"/>
              <a:t>Gas velocity: 10 m/s</a:t>
            </a:r>
            <a:endParaRPr lang="es-CO" dirty="0"/>
          </a:p>
          <a:p>
            <a:endParaRPr lang="es-CO" dirty="0"/>
          </a:p>
        </p:txBody>
      </p:sp>
    </p:spTree>
    <p:extLst>
      <p:ext uri="{BB962C8B-B14F-4D97-AF65-F5344CB8AC3E}">
        <p14:creationId xmlns:p14="http://schemas.microsoft.com/office/powerpoint/2010/main" val="1487892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graphicFrame>
        <p:nvGraphicFramePr>
          <p:cNvPr id="5" name="Object 4"/>
          <p:cNvGraphicFramePr>
            <a:graphicFrameLocks noChangeAspect="1"/>
          </p:cNvGraphicFramePr>
          <p:nvPr>
            <p:extLst>
              <p:ext uri="{D42A27DB-BD31-4B8C-83A1-F6EECF244321}">
                <p14:modId xmlns:p14="http://schemas.microsoft.com/office/powerpoint/2010/main" val="2908903792"/>
              </p:ext>
            </p:extLst>
          </p:nvPr>
        </p:nvGraphicFramePr>
        <p:xfrm>
          <a:off x="677333" y="2160589"/>
          <a:ext cx="6164337" cy="3308118"/>
        </p:xfrm>
        <a:graphic>
          <a:graphicData uri="http://schemas.openxmlformats.org/presentationml/2006/ole">
            <mc:AlternateContent xmlns:mc="http://schemas.openxmlformats.org/markup-compatibility/2006">
              <mc:Choice xmlns:v="urn:schemas-microsoft-com:vml" Requires="v">
                <p:oleObj spid="_x0000_s13344" name="Visio" r:id="rId4" imgW="6898640" imgH="3698240" progId="Visio.Drawing.11">
                  <p:embed/>
                </p:oleObj>
              </mc:Choice>
              <mc:Fallback>
                <p:oleObj name="Visio" r:id="rId4" imgW="6898640" imgH="3698240"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333" y="2160589"/>
                        <a:ext cx="6164337" cy="3308118"/>
                      </a:xfrm>
                      <a:prstGeom prst="rect">
                        <a:avLst/>
                      </a:prstGeom>
                      <a:noFill/>
                    </p:spPr>
                  </p:pic>
                </p:oleObj>
              </mc:Fallback>
            </mc:AlternateContent>
          </a:graphicData>
        </a:graphic>
      </p:graphicFrame>
      <p:sp>
        <p:nvSpPr>
          <p:cNvPr id="6" name="Rectangle 5"/>
          <p:cNvSpPr/>
          <p:nvPr/>
        </p:nvSpPr>
        <p:spPr>
          <a:xfrm>
            <a:off x="1138503" y="5611414"/>
            <a:ext cx="4805803" cy="369332"/>
          </a:xfrm>
          <a:prstGeom prst="rect">
            <a:avLst/>
          </a:prstGeom>
        </p:spPr>
        <p:txBody>
          <a:bodyPr wrap="non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different measurements in mm WC</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5211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Ductwork connected to fan inlet</a:t>
            </a:r>
            <a:endParaRPr lang="es-CO" dirty="0"/>
          </a:p>
          <a:p>
            <a:r>
              <a:rPr lang="en-US" dirty="0"/>
              <a:t>Area 1 = 1 m2, Area 2 = 0.5 m2, Area 3 = 2 m2</a:t>
            </a:r>
            <a:endParaRPr lang="es-CO" dirty="0"/>
          </a:p>
          <a:p>
            <a:r>
              <a:rPr lang="en-US" dirty="0"/>
              <a:t>Gas: Air under normal conditions</a:t>
            </a:r>
            <a:endParaRPr lang="es-CO" dirty="0"/>
          </a:p>
          <a:p>
            <a:r>
              <a:rPr lang="en-US" dirty="0"/>
              <a:t>Gas volume: 36,000 m3/h</a:t>
            </a:r>
            <a:endParaRPr lang="es-CO" dirty="0"/>
          </a:p>
          <a:p>
            <a:r>
              <a:rPr lang="en-US" dirty="0"/>
              <a:t>No pressure loss</a:t>
            </a:r>
            <a:endParaRPr lang="es-CO" dirty="0"/>
          </a:p>
          <a:p>
            <a:endParaRPr lang="es-CO" dirty="0"/>
          </a:p>
        </p:txBody>
      </p:sp>
    </p:spTree>
    <p:extLst>
      <p:ext uri="{BB962C8B-B14F-4D97-AF65-F5344CB8AC3E}">
        <p14:creationId xmlns:p14="http://schemas.microsoft.com/office/powerpoint/2010/main" val="3114644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433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60590"/>
            <a:ext cx="5676729" cy="3795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847564" y="6086885"/>
            <a:ext cx="4863511" cy="369332"/>
          </a:xfrm>
          <a:prstGeom prst="rect">
            <a:avLst/>
          </a:prstGeom>
        </p:spPr>
        <p:txBody>
          <a:bodyPr wrap="non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different measurements in mm WC.</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3903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Ductwork connected to fan outlet, static pressure 300 mm</a:t>
            </a:r>
            <a:endParaRPr lang="es-CO" dirty="0"/>
          </a:p>
          <a:p>
            <a:r>
              <a:rPr lang="en-US" dirty="0"/>
              <a:t>Area 1 = 1 m2, Area 2 = 0.5 m2, Area 3 = 2 m2</a:t>
            </a:r>
            <a:endParaRPr lang="es-CO" dirty="0"/>
          </a:p>
          <a:p>
            <a:r>
              <a:rPr lang="en-US" dirty="0"/>
              <a:t>Gas: Air under normal conditions</a:t>
            </a:r>
            <a:endParaRPr lang="es-CO" dirty="0"/>
          </a:p>
          <a:p>
            <a:r>
              <a:rPr lang="en-US" dirty="0"/>
              <a:t>Gas volume: 36,000 m3/h</a:t>
            </a:r>
            <a:endParaRPr lang="es-CO" dirty="0"/>
          </a:p>
          <a:p>
            <a:r>
              <a:rPr lang="en-US" dirty="0"/>
              <a:t>a. -	No pressure loss</a:t>
            </a:r>
            <a:endParaRPr lang="es-CO" dirty="0"/>
          </a:p>
          <a:p>
            <a:r>
              <a:rPr lang="en-US" dirty="0"/>
              <a:t>b. -	With pressure loss</a:t>
            </a:r>
            <a:endParaRPr lang="es-CO" dirty="0"/>
          </a:p>
          <a:p>
            <a:endParaRPr lang="es-CO" dirty="0"/>
          </a:p>
        </p:txBody>
      </p:sp>
    </p:spTree>
    <p:extLst>
      <p:ext uri="{BB962C8B-B14F-4D97-AF65-F5344CB8AC3E}">
        <p14:creationId xmlns:p14="http://schemas.microsoft.com/office/powerpoint/2010/main" val="2083889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536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27932"/>
            <a:ext cx="4890709" cy="392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66778" y="6086885"/>
            <a:ext cx="5711820" cy="369332"/>
          </a:xfrm>
          <a:prstGeom prst="rect">
            <a:avLst/>
          </a:prstGeom>
        </p:spPr>
        <p:txBody>
          <a:bodyPr wrap="non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lines for velocity pressure and static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1744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BAROMETRIC PRESSURE:</a:t>
            </a:r>
            <a:endParaRPr lang="es-CO" dirty="0"/>
          </a:p>
        </p:txBody>
      </p:sp>
      <p:sp>
        <p:nvSpPr>
          <p:cNvPr id="3" name="Content Placeholder 2"/>
          <p:cNvSpPr>
            <a:spLocks noGrp="1"/>
          </p:cNvSpPr>
          <p:nvPr>
            <p:ph idx="1"/>
          </p:nvPr>
        </p:nvSpPr>
        <p:spPr/>
        <p:txBody>
          <a:bodyPr/>
          <a:lstStyle/>
          <a:p>
            <a:r>
              <a:rPr lang="en-US" dirty="0"/>
              <a:t>This relation is not linear and the pressure can be calculated by the following equation:</a:t>
            </a:r>
            <a:endParaRPr lang="es-CO" dirty="0"/>
          </a:p>
          <a:p>
            <a:endParaRPr lang="es-CO"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sp>
        <p:nvSpPr>
          <p:cNvPr id="7" name="Rectangle 6"/>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sp>
        <p:nvSpPr>
          <p:cNvPr id="10" name="Rectangle 9"/>
          <p:cNvSpPr/>
          <p:nvPr/>
        </p:nvSpPr>
        <p:spPr>
          <a:xfrm>
            <a:off x="3201955" y="3969436"/>
            <a:ext cx="2095445" cy="646331"/>
          </a:xfrm>
          <a:prstGeom prst="rect">
            <a:avLst/>
          </a:prstGeom>
        </p:spPr>
        <p:txBody>
          <a:bodyPr wrap="none">
            <a:spAutoFit/>
          </a:bodyPr>
          <a:lstStyle/>
          <a:p>
            <a:pPr marL="457200" marR="0">
              <a:spcBef>
                <a:spcPts val="0"/>
              </a:spcBef>
              <a:spcAft>
                <a:spcPts val="0"/>
              </a:spcAft>
            </a:pP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Psl</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760 mmHg</a:t>
            </a:r>
          </a:p>
          <a:p>
            <a:pPr marL="457200" marR="0">
              <a:spcBef>
                <a:spcPts val="0"/>
              </a:spcBef>
              <a:spcAft>
                <a:spcPts val="0"/>
              </a:spcAft>
            </a:pP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hsl</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m</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Rectangle 5"/>
              <p:cNvSpPr/>
              <p:nvPr/>
            </p:nvSpPr>
            <p:spPr>
              <a:xfrm>
                <a:off x="3554694" y="3201043"/>
                <a:ext cx="2358914" cy="3742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CO" i="1">
                              <a:latin typeface="Cambria Math" panose="02040503050406030204" pitchFamily="18" charset="0"/>
                            </a:rPr>
                          </m:ctrlPr>
                        </m:sSubPr>
                        <m:e>
                          <m:r>
                            <a:rPr lang="es-CO" i="1">
                              <a:latin typeface="Cambria Math" panose="02040503050406030204" pitchFamily="18" charset="0"/>
                            </a:rPr>
                            <m:t>𝑃</m:t>
                          </m:r>
                        </m:e>
                        <m:sub>
                          <m:r>
                            <a:rPr lang="es-CO" i="1">
                              <a:latin typeface="Cambria Math" panose="02040503050406030204" pitchFamily="18" charset="0"/>
                            </a:rPr>
                            <m:t>𝑎</m:t>
                          </m:r>
                        </m:sub>
                      </m:sSub>
                      <m:r>
                        <a:rPr lang="es-CO" i="0">
                          <a:latin typeface="Cambria Math" panose="02040503050406030204" pitchFamily="18" charset="0"/>
                        </a:rPr>
                        <m:t>=</m:t>
                      </m:r>
                      <m:sSub>
                        <m:sSubPr>
                          <m:ctrlPr>
                            <a:rPr lang="es-CO" i="1">
                              <a:latin typeface="Cambria Math" panose="02040503050406030204" pitchFamily="18" charset="0"/>
                            </a:rPr>
                          </m:ctrlPr>
                        </m:sSubPr>
                        <m:e>
                          <m:r>
                            <a:rPr lang="es-CO" i="1">
                              <a:latin typeface="Cambria Math" panose="02040503050406030204" pitchFamily="18" charset="0"/>
                            </a:rPr>
                            <m:t>𝑃</m:t>
                          </m:r>
                        </m:e>
                        <m:sub>
                          <m:r>
                            <a:rPr lang="es-CO" i="1">
                              <a:latin typeface="Cambria Math" panose="02040503050406030204" pitchFamily="18" charset="0"/>
                            </a:rPr>
                            <m:t>𝑠𝑙</m:t>
                          </m:r>
                        </m:sub>
                      </m:sSub>
                      <m:sSup>
                        <m:sSupPr>
                          <m:ctrlPr>
                            <a:rPr lang="es-CO" i="1">
                              <a:latin typeface="Cambria Math" panose="02040503050406030204" pitchFamily="18" charset="0"/>
                            </a:rPr>
                          </m:ctrlPr>
                        </m:sSupPr>
                        <m:e>
                          <m:r>
                            <a:rPr lang="es-CO" i="1">
                              <a:latin typeface="Cambria Math" panose="02040503050406030204" pitchFamily="18" charset="0"/>
                            </a:rPr>
                            <m:t>𝜚</m:t>
                          </m:r>
                        </m:e>
                        <m:sup>
                          <m:r>
                            <a:rPr lang="es-CO" i="0">
                              <a:latin typeface="Cambria Math" panose="02040503050406030204" pitchFamily="18" charset="0"/>
                            </a:rPr>
                            <m:t>−0.0001255</m:t>
                          </m:r>
                          <m:sSub>
                            <m:sSubPr>
                              <m:ctrlPr>
                                <a:rPr lang="es-CO" i="1">
                                  <a:latin typeface="Cambria Math" panose="02040503050406030204" pitchFamily="18" charset="0"/>
                                </a:rPr>
                              </m:ctrlPr>
                            </m:sSubPr>
                            <m:e>
                              <m:r>
                                <a:rPr lang="es-CO" i="1">
                                  <a:latin typeface="Cambria Math" panose="02040503050406030204" pitchFamily="18" charset="0"/>
                                </a:rPr>
                                <m:t>h</m:t>
                              </m:r>
                            </m:e>
                            <m:sub>
                              <m:r>
                                <a:rPr lang="es-CO" i="1">
                                  <a:latin typeface="Cambria Math" panose="02040503050406030204" pitchFamily="18" charset="0"/>
                                </a:rPr>
                                <m:t>𝑠𝑙</m:t>
                              </m:r>
                            </m:sub>
                          </m:sSub>
                        </m:sup>
                      </m:sSup>
                    </m:oMath>
                  </m:oMathPara>
                </a14:m>
                <a:endParaRPr lang="es-CO" dirty="0"/>
              </a:p>
            </p:txBody>
          </p:sp>
        </mc:Choice>
        <mc:Fallback xmlns="">
          <p:sp>
            <p:nvSpPr>
              <p:cNvPr id="6" name="Rectangle 5"/>
              <p:cNvSpPr>
                <a:spLocks noRot="1" noChangeAspect="1" noMove="1" noResize="1" noEditPoints="1" noAdjustHandles="1" noChangeArrowheads="1" noChangeShapeType="1" noTextEdit="1"/>
              </p:cNvSpPr>
              <p:nvPr/>
            </p:nvSpPr>
            <p:spPr>
              <a:xfrm>
                <a:off x="3554694" y="3201043"/>
                <a:ext cx="2358914" cy="374270"/>
              </a:xfrm>
              <a:prstGeom prst="rect">
                <a:avLst/>
              </a:prstGeom>
              <a:blipFill rotWithShape="0">
                <a:blip r:embed="rId2"/>
                <a:stretch>
                  <a:fillRect b="-8065"/>
                </a:stretch>
              </a:blipFill>
            </p:spPr>
            <p:txBody>
              <a:bodyPr/>
              <a:lstStyle/>
              <a:p>
                <a:r>
                  <a:rPr lang="es-CO">
                    <a:noFill/>
                  </a:rPr>
                  <a:t> </a:t>
                </a:r>
              </a:p>
            </p:txBody>
          </p:sp>
        </mc:Fallback>
      </mc:AlternateContent>
    </p:spTree>
    <p:extLst>
      <p:ext uri="{BB962C8B-B14F-4D97-AF65-F5344CB8AC3E}">
        <p14:creationId xmlns:p14="http://schemas.microsoft.com/office/powerpoint/2010/main" val="2132033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Ductwork connected to fan inlet</a:t>
            </a:r>
            <a:endParaRPr lang="es-CO" dirty="0"/>
          </a:p>
          <a:p>
            <a:r>
              <a:rPr lang="en-US" dirty="0"/>
              <a:t>Area 1 = 1 m2, Area 2 = 0.5 m2, Area 3 = 2 m2</a:t>
            </a:r>
            <a:endParaRPr lang="es-CO" dirty="0"/>
          </a:p>
          <a:p>
            <a:r>
              <a:rPr lang="en-US" dirty="0"/>
              <a:t>Gas: Air under normal conditions</a:t>
            </a:r>
            <a:endParaRPr lang="es-CO" dirty="0"/>
          </a:p>
          <a:p>
            <a:r>
              <a:rPr lang="en-US" dirty="0"/>
              <a:t>Gas volume: 36,000 m3/h</a:t>
            </a:r>
            <a:endParaRPr lang="es-CO" dirty="0"/>
          </a:p>
          <a:p>
            <a:r>
              <a:rPr lang="en-US" dirty="0"/>
              <a:t>a. -	No pressure loss</a:t>
            </a:r>
            <a:endParaRPr lang="es-CO" dirty="0"/>
          </a:p>
          <a:p>
            <a:r>
              <a:rPr lang="en-US" dirty="0"/>
              <a:t>b. -	With pressure loss</a:t>
            </a:r>
            <a:endParaRPr lang="es-CO" dirty="0"/>
          </a:p>
          <a:p>
            <a:endParaRPr lang="es-CO" dirty="0"/>
          </a:p>
        </p:txBody>
      </p:sp>
    </p:spTree>
    <p:extLst>
      <p:ext uri="{BB962C8B-B14F-4D97-AF65-F5344CB8AC3E}">
        <p14:creationId xmlns:p14="http://schemas.microsoft.com/office/powerpoint/2010/main" val="38596615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63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24531"/>
            <a:ext cx="4768245" cy="3951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33350" y="6121773"/>
            <a:ext cx="6096000" cy="369332"/>
          </a:xfrm>
          <a:prstGeom prst="rect">
            <a:avLst/>
          </a:prstGeom>
        </p:spPr>
        <p:txBody>
          <a:bodyPr>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Draw the graph for velocity pressure and static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7417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74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60589"/>
            <a:ext cx="4559073" cy="4019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4811486" y="2234897"/>
            <a:ext cx="5099957" cy="3139321"/>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suction side of the fan -100 mm WC is measured and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discharge side + 50 mm WC.</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Indicate the velocity pressure and the total pressure if the volume flow is 24.000 m3/h,</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area at the inlet is 1.5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area at the outlet where the measurement is taken is 1.5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No pressure losses are considered.</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5528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843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115806"/>
            <a:ext cx="4144963"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4509411" y="2115806"/>
            <a:ext cx="5500007" cy="3693319"/>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suction side of the fan -100 mm WC is measured and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discharge side + 50 mm WC.</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Indicate the velocity pressure and the total pressure if the volume flow is 24.000 m3/h.</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area at the inlet is 1.0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area at the outlet where the measurement is taken is 1.5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No pressure losses are considered.</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236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1945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5" y="2179637"/>
            <a:ext cx="3617080" cy="3876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3905250" y="2764992"/>
            <a:ext cx="6096000" cy="2585323"/>
          </a:xfrm>
          <a:prstGeom prst="rect">
            <a:avLst/>
          </a:prstGeom>
        </p:spPr>
        <p:txBody>
          <a:bodyPr>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suction side of the fan -50 mm WC is measured and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discharge side + 50 mm WC.</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Volume flow is 30.000 m3/h,</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Fan inlet and outlet area is 1.0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The enlarged area is 2.0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curve for static pressure and velocity pressure</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a. -	No pressure losses are considered.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b. -	With pressure loss</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7849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2048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4" y="2098222"/>
            <a:ext cx="4192814" cy="4192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4460421" y="2536146"/>
            <a:ext cx="5597979" cy="2862322"/>
          </a:xfrm>
          <a:prstGeom prst="rect">
            <a:avLst/>
          </a:prstGeom>
        </p:spPr>
        <p:txBody>
          <a:bodyPr wrap="squar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suction side of the fan -100 mm WC is measured and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on the discharge side + 50 mm WC.</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Volume flow is 24.000 m3/h,</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Fan inlet area =	 	1.0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Fan outlet area =		1.0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Enlarge area =		2.0 m2</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a. -	No pressure losses are considered.</a:t>
            </a:r>
            <a:endParaRPr lang="es-CO" sz="3200"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4958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b. -	With pressure loss</a:t>
            </a:r>
            <a:endParaRPr lang="es-CO" dirty="0" smtClean="0">
              <a:effectLst/>
              <a:latin typeface="Book Antiqua" panose="02040602050305030304" pitchFamily="18" charset="0"/>
              <a:ea typeface="Times New Roman" panose="02020603050405020304" pitchFamily="18" charset="0"/>
              <a:cs typeface="Times New Roman" panose="02020603050405020304" pitchFamily="18" charset="0"/>
            </a:endParaRPr>
          </a:p>
          <a:p>
            <a:pPr marL="449580" marR="0">
              <a:spcBef>
                <a:spcPts val="0"/>
              </a:spcBef>
              <a:spcAft>
                <a:spcPts val="0"/>
              </a:spcAft>
            </a:pPr>
            <a:r>
              <a:rPr lang="en-US" dirty="0" smtClean="0">
                <a:effectLst/>
                <a:latin typeface="Book Antiqua" panose="02040602050305030304" pitchFamily="18" charset="0"/>
                <a:ea typeface="Times New Roman" panose="02020603050405020304" pitchFamily="18" charset="0"/>
                <a:cs typeface="Times New Roman" panose="02020603050405020304" pitchFamily="18" charset="0"/>
              </a:rPr>
              <a:t> </a:t>
            </a:r>
            <a:endParaRPr lang="es-CO"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8360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r>
              <a:rPr lang="en-US" dirty="0"/>
              <a:t>Inlet area 1 m3</a:t>
            </a:r>
            <a:endParaRPr lang="es-CO" dirty="0"/>
          </a:p>
          <a:p>
            <a:r>
              <a:rPr lang="en-US" dirty="0"/>
              <a:t>F1 = 0.5 m2	F2 = 1.5 m2		F3 = 0.75 m2</a:t>
            </a:r>
            <a:endParaRPr lang="es-CO" dirty="0"/>
          </a:p>
          <a:p>
            <a:r>
              <a:rPr lang="en-US" dirty="0"/>
              <a:t>F4 = 0.5 m2	F5 = 1.0 m2		F6 = 2.00 m2</a:t>
            </a:r>
            <a:endParaRPr lang="es-CO" dirty="0"/>
          </a:p>
          <a:p>
            <a:r>
              <a:rPr lang="en-US" dirty="0"/>
              <a:t>Gas: 			Air under normal conditions</a:t>
            </a:r>
            <a:endParaRPr lang="es-CO" dirty="0"/>
          </a:p>
          <a:p>
            <a:r>
              <a:rPr lang="en-US" dirty="0"/>
              <a:t>Gas volume: 	72,000 m3/h</a:t>
            </a:r>
            <a:endParaRPr lang="es-CO" dirty="0"/>
          </a:p>
          <a:p>
            <a:r>
              <a:rPr lang="en-US" dirty="0"/>
              <a:t>Fan pressure:	250 mm</a:t>
            </a:r>
            <a:endParaRPr lang="es-CO" dirty="0"/>
          </a:p>
          <a:p>
            <a:r>
              <a:rPr lang="en-US" dirty="0"/>
              <a:t>a. -	No pressure losses are considered</a:t>
            </a:r>
            <a:endParaRPr lang="es-CO" dirty="0"/>
          </a:p>
          <a:p>
            <a:r>
              <a:rPr lang="en-US" dirty="0"/>
              <a:t>b. -	With pressure loss</a:t>
            </a:r>
            <a:endParaRPr lang="es-CO" dirty="0"/>
          </a:p>
          <a:p>
            <a:endParaRPr lang="es-CO" dirty="0"/>
          </a:p>
        </p:txBody>
      </p:sp>
    </p:spTree>
    <p:extLst>
      <p:ext uri="{BB962C8B-B14F-4D97-AF65-F5344CB8AC3E}">
        <p14:creationId xmlns:p14="http://schemas.microsoft.com/office/powerpoint/2010/main" val="24648619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a:t>EXAMPLES AND EXCERCISES:</a:t>
            </a:r>
            <a:endParaRPr lang="es-CO" dirty="0"/>
          </a:p>
        </p:txBody>
      </p:sp>
      <p:sp>
        <p:nvSpPr>
          <p:cNvPr id="3" name="Content Placeholder 2"/>
          <p:cNvSpPr>
            <a:spLocks noGrp="1"/>
          </p:cNvSpPr>
          <p:nvPr>
            <p:ph idx="1"/>
          </p:nvPr>
        </p:nvSpPr>
        <p:spPr/>
        <p:txBody>
          <a:bodyPr/>
          <a:lstStyle/>
          <a:p>
            <a:endParaRPr lang="es-CO" dirty="0"/>
          </a:p>
        </p:txBody>
      </p:sp>
      <p:pic>
        <p:nvPicPr>
          <p:cNvPr id="2150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333" y="2160589"/>
            <a:ext cx="4477717" cy="3880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4650799" y="3916309"/>
            <a:ext cx="5878532" cy="369332"/>
          </a:xfrm>
          <a:prstGeom prst="rect">
            <a:avLst/>
          </a:prstGeom>
        </p:spPr>
        <p:txBody>
          <a:bodyPr wrap="none">
            <a:spAutoFit/>
          </a:bodyPr>
          <a:lstStyle/>
          <a:p>
            <a:pPr marL="457200" marR="0">
              <a:spcBef>
                <a:spcPts val="0"/>
              </a:spcBef>
              <a:spcAft>
                <a:spcPts val="0"/>
              </a:spcAft>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Draw the curves for static pressure and velocity pressure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913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PRESSURE VS ALTITUDE:</a:t>
            </a:r>
            <a:endParaRPr lang="es-CO" dirty="0"/>
          </a:p>
        </p:txBody>
      </p:sp>
      <p:sp>
        <p:nvSpPr>
          <p:cNvPr id="3" name="Content Placeholder 2"/>
          <p:cNvSpPr>
            <a:spLocks noGrp="1"/>
          </p:cNvSpPr>
          <p:nvPr>
            <p:ph idx="1"/>
          </p:nvPr>
        </p:nvSpPr>
        <p:spPr>
          <a:xfrm>
            <a:off x="648543" y="2209575"/>
            <a:ext cx="8596668" cy="3880773"/>
          </a:xfrm>
        </p:spPr>
        <p:txBody>
          <a:bodyPr/>
          <a:lstStyle/>
          <a:p>
            <a:pPr marL="0" indent="0">
              <a:buNone/>
            </a:pPr>
            <a:endParaRPr lang="es-CO"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7477" y="2209575"/>
            <a:ext cx="5638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2458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cement plants at high altitude:</a:t>
            </a:r>
            <a:r>
              <a:rPr lang="es-CO" b="1" u="sng" dirty="0"/>
              <a:t/>
            </a:r>
            <a:br>
              <a:rPr lang="es-CO" b="1" u="sng" dirty="0"/>
            </a:br>
            <a:endParaRPr lang="es-CO" dirty="0"/>
          </a:p>
        </p:txBody>
      </p:sp>
      <p:sp>
        <p:nvSpPr>
          <p:cNvPr id="3" name="Content Placeholder 2"/>
          <p:cNvSpPr>
            <a:spLocks noGrp="1"/>
          </p:cNvSpPr>
          <p:nvPr>
            <p:ph idx="1"/>
          </p:nvPr>
        </p:nvSpPr>
        <p:spPr/>
        <p:txBody>
          <a:bodyPr/>
          <a:lstStyle/>
          <a:p>
            <a:r>
              <a:rPr lang="es-CO" dirty="0"/>
              <a:t>Cementos Andino (</a:t>
            </a:r>
            <a:r>
              <a:rPr lang="es-CO" dirty="0" err="1"/>
              <a:t>Peru</a:t>
            </a:r>
            <a:r>
              <a:rPr lang="es-CO" dirty="0"/>
              <a:t>)				</a:t>
            </a:r>
            <a:r>
              <a:rPr lang="es-CO" dirty="0" smtClean="0"/>
              <a:t>     4400 </a:t>
            </a:r>
            <a:r>
              <a:rPr lang="es-CO" dirty="0"/>
              <a:t>m</a:t>
            </a:r>
            <a:endParaRPr lang="es-CO" b="1" u="sng" dirty="0"/>
          </a:p>
          <a:p>
            <a:r>
              <a:rPr lang="es-CO" dirty="0"/>
              <a:t>	Sociedad Boliviana de Cemento (</a:t>
            </a:r>
            <a:r>
              <a:rPr lang="es-CO" dirty="0" smtClean="0"/>
              <a:t>Bolivia)    4000 </a:t>
            </a:r>
            <a:r>
              <a:rPr lang="es-CO" dirty="0"/>
              <a:t>m</a:t>
            </a:r>
            <a:endParaRPr lang="es-CO" b="1" u="sng" dirty="0"/>
          </a:p>
          <a:p>
            <a:r>
              <a:rPr lang="es-CO" dirty="0"/>
              <a:t>	Cementos Paz del Rio	(Colombia)		</a:t>
            </a:r>
            <a:r>
              <a:rPr lang="es-CO" dirty="0" smtClean="0"/>
              <a:t>    2560 </a:t>
            </a:r>
            <a:r>
              <a:rPr lang="es-CO" dirty="0"/>
              <a:t>m</a:t>
            </a:r>
            <a:endParaRPr lang="es-CO" b="1" u="sng" dirty="0"/>
          </a:p>
          <a:p>
            <a:r>
              <a:rPr lang="es-CO" dirty="0"/>
              <a:t>	</a:t>
            </a:r>
            <a:r>
              <a:rPr lang="en-US" dirty="0" err="1"/>
              <a:t>Cementos</a:t>
            </a:r>
            <a:r>
              <a:rPr lang="en-US" dirty="0"/>
              <a:t> Samper (Colombia)			</a:t>
            </a:r>
            <a:r>
              <a:rPr lang="en-US" dirty="0" smtClean="0"/>
              <a:t>    3000 m</a:t>
            </a:r>
          </a:p>
          <a:p>
            <a:pPr marL="0" indent="0">
              <a:buNone/>
            </a:pPr>
            <a:endParaRPr lang="es-CO" b="1" u="sng" dirty="0"/>
          </a:p>
          <a:p>
            <a:r>
              <a:rPr lang="en-US" dirty="0"/>
              <a:t>Exercise: calculate the barometric pressure at these </a:t>
            </a:r>
            <a:r>
              <a:rPr lang="en-US" dirty="0" smtClean="0"/>
              <a:t>plants</a:t>
            </a:r>
            <a:r>
              <a:rPr lang="en-US" dirty="0"/>
              <a:t/>
            </a:r>
            <a:br>
              <a:rPr lang="en-US" dirty="0"/>
            </a:br>
            <a:r>
              <a:rPr lang="en-US" dirty="0"/>
              <a:t> </a:t>
            </a:r>
            <a:endParaRPr lang="es-CO" dirty="0"/>
          </a:p>
          <a:p>
            <a:r>
              <a:rPr lang="en-US" dirty="0"/>
              <a:t>The average pressure at sea level is the “Normal pressure”, which is mostly expressed in mercury column (mm or inches).</a:t>
            </a:r>
            <a:endParaRPr lang="es-CO" dirty="0"/>
          </a:p>
          <a:p>
            <a:endParaRPr lang="es-CO" dirty="0"/>
          </a:p>
        </p:txBody>
      </p:sp>
    </p:spTree>
    <p:extLst>
      <p:ext uri="{BB962C8B-B14F-4D97-AF65-F5344CB8AC3E}">
        <p14:creationId xmlns:p14="http://schemas.microsoft.com/office/powerpoint/2010/main" val="268183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Exercise: calculate the height of the water column</a:t>
            </a:r>
            <a:r>
              <a:rPr lang="es-CO" dirty="0"/>
              <a:t/>
            </a:r>
            <a:br>
              <a:rPr lang="es-CO" dirty="0"/>
            </a:br>
            <a:endParaRPr lang="es-CO" dirty="0"/>
          </a:p>
        </p:txBody>
      </p:sp>
      <p:sp>
        <p:nvSpPr>
          <p:cNvPr id="3" name="Content Placeholder 2"/>
          <p:cNvSpPr>
            <a:spLocks noGrp="1"/>
          </p:cNvSpPr>
          <p:nvPr>
            <p:ph idx="1"/>
          </p:nvPr>
        </p:nvSpPr>
        <p:spPr>
          <a:xfrm>
            <a:off x="677334" y="2201410"/>
            <a:ext cx="8596668" cy="3880773"/>
          </a:xfrm>
        </p:spPr>
        <p:txBody>
          <a:bodyPr/>
          <a:lstStyle/>
          <a:p>
            <a:pPr marL="0" indent="0">
              <a:buNone/>
            </a:pPr>
            <a:endParaRPr lang="es-CO"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5506" y="2201410"/>
            <a:ext cx="3643111" cy="3842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2609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RELATIVE PRESSURE:</a:t>
            </a:r>
            <a:endParaRPr lang="es-CO" dirty="0"/>
          </a:p>
        </p:txBody>
      </p:sp>
      <p:sp>
        <p:nvSpPr>
          <p:cNvPr id="3" name="Content Placeholder 2"/>
          <p:cNvSpPr>
            <a:spLocks noGrp="1"/>
          </p:cNvSpPr>
          <p:nvPr>
            <p:ph idx="1"/>
          </p:nvPr>
        </p:nvSpPr>
        <p:spPr/>
        <p:txBody>
          <a:bodyPr/>
          <a:lstStyle/>
          <a:p>
            <a:r>
              <a:rPr lang="en-US" u="sng" dirty="0"/>
              <a:t>Relative pressure</a:t>
            </a:r>
            <a:endParaRPr lang="es-CO" b="1" u="sng" dirty="0"/>
          </a:p>
          <a:p>
            <a:pPr algn="just"/>
            <a:r>
              <a:rPr lang="en-US" dirty="0"/>
              <a:t>That is the pressure inside a vessel, duct etc. The value shows the difference between the outside pressure and the pressure inside the vessel or duct.</a:t>
            </a:r>
            <a:endParaRPr lang="es-CO" dirty="0"/>
          </a:p>
          <a:p>
            <a:endParaRPr lang="es-CO"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03476" y="3256988"/>
            <a:ext cx="4136118" cy="360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5911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ABSOLUTE PRESSURE:</a:t>
            </a:r>
            <a:endParaRPr lang="es-CO" dirty="0"/>
          </a:p>
        </p:txBody>
      </p:sp>
      <p:sp>
        <p:nvSpPr>
          <p:cNvPr id="3" name="Content Placeholder 2"/>
          <p:cNvSpPr>
            <a:spLocks noGrp="1"/>
          </p:cNvSpPr>
          <p:nvPr>
            <p:ph idx="1"/>
          </p:nvPr>
        </p:nvSpPr>
        <p:spPr/>
        <p:txBody>
          <a:bodyPr/>
          <a:lstStyle/>
          <a:p>
            <a:r>
              <a:rPr lang="en-US" u="sng" dirty="0"/>
              <a:t>C. -	Absolute pressure</a:t>
            </a:r>
            <a:endParaRPr lang="es-CO" b="1" u="sng" dirty="0"/>
          </a:p>
          <a:p>
            <a:r>
              <a:rPr lang="en-US" dirty="0"/>
              <a:t>The absolute pressure is the sum of the barometric pressure plus the relative pressure:</a:t>
            </a:r>
            <a:endParaRPr lang="es-CO" dirty="0"/>
          </a:p>
          <a:p>
            <a:endParaRPr lang="es-CO"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05753" y="3087915"/>
            <a:ext cx="2504783" cy="3770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903609" y="4100975"/>
            <a:ext cx="3175869" cy="369332"/>
          </a:xfrm>
          <a:prstGeom prst="rect">
            <a:avLst/>
          </a:prstGeom>
        </p:spPr>
        <p:txBody>
          <a:bodyPr wrap="none">
            <a:spAutoFit/>
          </a:bodyPr>
          <a:lstStyle/>
          <a:p>
            <a:pPr algn="ct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Pabs</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Pbarometric</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smtClean="0">
                <a:effectLst/>
                <a:latin typeface="Times New Roman" panose="02020603050405020304" pitchFamily="18" charset="0"/>
                <a:ea typeface="Times New Roman" panose="02020603050405020304" pitchFamily="18" charset="0"/>
                <a:cs typeface="Times New Roman" panose="02020603050405020304" pitchFamily="18" charset="0"/>
              </a:rPr>
              <a:t>Prelative</a:t>
            </a:r>
            <a:endParaRPr lang="es-CO" sz="3200" dirty="0">
              <a:effectLst/>
              <a:latin typeface="Book Antiqua" panose="0204060205030503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7817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ABSOLUTE PRESSURE: </a:t>
            </a:r>
            <a:r>
              <a:rPr lang="en-029" sz="2800" dirty="0" smtClean="0"/>
              <a:t>EXAMPLE.</a:t>
            </a:r>
            <a:endParaRPr lang="es-CO" sz="2800" dirty="0"/>
          </a:p>
        </p:txBody>
      </p:sp>
      <p:sp>
        <p:nvSpPr>
          <p:cNvPr id="3" name="Content Placeholder 2"/>
          <p:cNvSpPr>
            <a:spLocks noGrp="1"/>
          </p:cNvSpPr>
          <p:nvPr>
            <p:ph idx="1"/>
          </p:nvPr>
        </p:nvSpPr>
        <p:spPr/>
        <p:txBody>
          <a:bodyPr/>
          <a:lstStyle/>
          <a:p>
            <a:r>
              <a:rPr lang="en-US" u="sng" dirty="0"/>
              <a:t>Example:</a:t>
            </a:r>
            <a:endParaRPr lang="es-CO" b="1" u="sng" dirty="0"/>
          </a:p>
          <a:p>
            <a:pPr algn="just"/>
            <a:r>
              <a:rPr lang="en-US" dirty="0"/>
              <a:t>Stack closed at the top.    Gas temperature: 1000 </a:t>
            </a:r>
            <a:r>
              <a:rPr lang="en-US" dirty="0" err="1"/>
              <a:t>deg</a:t>
            </a:r>
            <a:r>
              <a:rPr lang="en-US" dirty="0"/>
              <a:t> C    Stack height:100 m</a:t>
            </a:r>
            <a:endParaRPr lang="es-CO" b="1" u="sng" dirty="0"/>
          </a:p>
          <a:p>
            <a:pPr algn="just"/>
            <a:r>
              <a:rPr lang="en-US" dirty="0"/>
              <a:t>Gas: Air, normal ambient conditions.</a:t>
            </a:r>
            <a:endParaRPr lang="es-CO" b="1" u="sng" dirty="0"/>
          </a:p>
          <a:p>
            <a:pPr marL="0" indent="0" algn="just">
              <a:buNone/>
            </a:pPr>
            <a:endParaRPr lang="es-CO" dirty="0"/>
          </a:p>
          <a:p>
            <a:pPr algn="just"/>
            <a:r>
              <a:rPr lang="en-US" dirty="0"/>
              <a:t>Exercise:</a:t>
            </a:r>
            <a:endParaRPr lang="es-CO" dirty="0"/>
          </a:p>
          <a:p>
            <a:pPr algn="just"/>
            <a:r>
              <a:rPr lang="en-US" dirty="0"/>
              <a:t>Calculate the absolute and relative pressure at each measuring point</a:t>
            </a:r>
            <a:endParaRPr lang="es-CO" dirty="0"/>
          </a:p>
        </p:txBody>
      </p:sp>
    </p:spTree>
    <p:extLst>
      <p:ext uri="{BB962C8B-B14F-4D97-AF65-F5344CB8AC3E}">
        <p14:creationId xmlns:p14="http://schemas.microsoft.com/office/powerpoint/2010/main" val="170296623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420</TotalTime>
  <Words>732</Words>
  <Application>Microsoft Office PowerPoint</Application>
  <PresentationFormat>Widescreen</PresentationFormat>
  <Paragraphs>197</Paragraphs>
  <Slides>37</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7" baseType="lpstr">
      <vt:lpstr>Arial</vt:lpstr>
      <vt:lpstr>Book Antiqua</vt:lpstr>
      <vt:lpstr>Cambria Math</vt:lpstr>
      <vt:lpstr>Symbol</vt:lpstr>
      <vt:lpstr>Times New Roman</vt:lpstr>
      <vt:lpstr>Trebuchet MS</vt:lpstr>
      <vt:lpstr>Wingdings 3</vt:lpstr>
      <vt:lpstr>Facet</vt:lpstr>
      <vt:lpstr>Equation</vt:lpstr>
      <vt:lpstr>Visio</vt:lpstr>
      <vt:lpstr>PRESSURE</vt:lpstr>
      <vt:lpstr>BAROMETRIC PRESSURE:</vt:lpstr>
      <vt:lpstr>BAROMETRIC PRESSURE:</vt:lpstr>
      <vt:lpstr>PRESSURE VS ALTITUDE:</vt:lpstr>
      <vt:lpstr>Some cement plants at high altitude: </vt:lpstr>
      <vt:lpstr>Exercise: calculate the height of the water column </vt:lpstr>
      <vt:lpstr>RELATIVE PRESSURE:</vt:lpstr>
      <vt:lpstr>ABSOLUTE PRESSURE:</vt:lpstr>
      <vt:lpstr>ABSOLUTE PRESSURE: EXAMPLE.</vt:lpstr>
      <vt:lpstr>ABSOLUTE PRESSURE: EXAMPLE.</vt:lpstr>
      <vt:lpstr>STATIC PRESSURE:</vt:lpstr>
      <vt:lpstr>DYNAMIC PRESSURE:</vt:lpstr>
      <vt:lpstr>TOTAL PRESSURE:</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lpstr>EXAMPLES AND EXCERCISES: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PRESSURE</dc:title>
  <dc:creator>Jose Diaz</dc:creator>
  <cp:lastModifiedBy>Jose Diaz</cp:lastModifiedBy>
  <cp:revision>23</cp:revision>
  <dcterms:created xsi:type="dcterms:W3CDTF">2016-07-10T11:59:21Z</dcterms:created>
  <dcterms:modified xsi:type="dcterms:W3CDTF">2016-08-18T11:47:02Z</dcterms:modified>
</cp:coreProperties>
</file>